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6" r:id="rId1"/>
  </p:sldMasterIdLst>
  <p:sldIdLst>
    <p:sldId id="256" r:id="rId2"/>
    <p:sldId id="257" r:id="rId3"/>
    <p:sldId id="272" r:id="rId4"/>
    <p:sldId id="273" r:id="rId5"/>
    <p:sldId id="258" r:id="rId6"/>
    <p:sldId id="270" r:id="rId7"/>
    <p:sldId id="261" r:id="rId8"/>
    <p:sldId id="262" r:id="rId9"/>
    <p:sldId id="263" r:id="rId10"/>
    <p:sldId id="264" r:id="rId11"/>
    <p:sldId id="269" r:id="rId12"/>
    <p:sldId id="267" r:id="rId13"/>
    <p:sldId id="266" r:id="rId14"/>
    <p:sldId id="260" r:id="rId15"/>
    <p:sldId id="268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18" autoAdjust="0"/>
    <p:restoredTop sz="94660"/>
  </p:normalViewPr>
  <p:slideViewPr>
    <p:cSldViewPr snapToGrid="0">
      <p:cViewPr varScale="1">
        <p:scale>
          <a:sx n="74" d="100"/>
          <a:sy n="74" d="100"/>
        </p:scale>
        <p:origin x="14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7F13D9-C9AE-420B-80B1-774B9FB0BBDE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059F98A-613B-47FA-B31C-F0849C9C38CD}">
      <dgm:prSet phldrT="[Text]" custT="1"/>
      <dgm:spPr/>
      <dgm:t>
        <a:bodyPr/>
        <a:lstStyle/>
        <a:p>
          <a:r>
            <a:rPr lang="en-GB" sz="2400" b="1" dirty="0" smtClean="0"/>
            <a:t>Image Representation and modelling</a:t>
          </a:r>
          <a:endParaRPr lang="en-US" sz="2400" b="1" dirty="0"/>
        </a:p>
      </dgm:t>
    </dgm:pt>
    <dgm:pt modelId="{3D38FA57-BBA3-4FF5-90E3-027936D47213}" type="parTrans" cxnId="{92607830-0C8F-4068-9E63-566AF6BD1454}">
      <dgm:prSet/>
      <dgm:spPr/>
      <dgm:t>
        <a:bodyPr/>
        <a:lstStyle/>
        <a:p>
          <a:endParaRPr lang="en-US"/>
        </a:p>
      </dgm:t>
    </dgm:pt>
    <dgm:pt modelId="{FE6FDBB3-E7F0-40D1-9025-3FAB193D5575}" type="sibTrans" cxnId="{92607830-0C8F-4068-9E63-566AF6BD1454}">
      <dgm:prSet/>
      <dgm:spPr/>
      <dgm:t>
        <a:bodyPr/>
        <a:lstStyle/>
        <a:p>
          <a:endParaRPr lang="en-US"/>
        </a:p>
      </dgm:t>
    </dgm:pt>
    <dgm:pt modelId="{79D06F77-061B-4B8F-929A-A538FB023911}">
      <dgm:prSet phldrT="[Text]"/>
      <dgm:spPr/>
      <dgm:t>
        <a:bodyPr/>
        <a:lstStyle/>
        <a:p>
          <a:r>
            <a:rPr lang="en-GB" dirty="0" smtClean="0"/>
            <a:t>Perception</a:t>
          </a:r>
          <a:endParaRPr lang="en-US" dirty="0"/>
        </a:p>
      </dgm:t>
    </dgm:pt>
    <dgm:pt modelId="{B3C2E266-BD50-4D2C-80CD-F66FD06DCA92}" type="parTrans" cxnId="{3DFB4424-3483-450B-BA14-67C6D76EDCF1}">
      <dgm:prSet/>
      <dgm:spPr/>
      <dgm:t>
        <a:bodyPr/>
        <a:lstStyle/>
        <a:p>
          <a:endParaRPr lang="en-US"/>
        </a:p>
      </dgm:t>
    </dgm:pt>
    <dgm:pt modelId="{38FA9E18-DD12-499F-AF80-44BAFE432D1D}" type="sibTrans" cxnId="{3DFB4424-3483-450B-BA14-67C6D76EDCF1}">
      <dgm:prSet/>
      <dgm:spPr/>
      <dgm:t>
        <a:bodyPr/>
        <a:lstStyle/>
        <a:p>
          <a:endParaRPr lang="en-US"/>
        </a:p>
      </dgm:t>
    </dgm:pt>
    <dgm:pt modelId="{14E67C81-CFFD-4E24-919D-8CEB72926E73}">
      <dgm:prSet phldrT="[Text]"/>
      <dgm:spPr/>
      <dgm:t>
        <a:bodyPr/>
        <a:lstStyle/>
        <a:p>
          <a:r>
            <a:rPr lang="en-GB" dirty="0" smtClean="0"/>
            <a:t>Local</a:t>
          </a:r>
          <a:endParaRPr lang="en-US" dirty="0"/>
        </a:p>
      </dgm:t>
    </dgm:pt>
    <dgm:pt modelId="{C00C0828-7544-445E-955A-914AEAFBBB8F}" type="parTrans" cxnId="{4751CE96-EAEF-4686-A5A4-679E0AAF5B4C}">
      <dgm:prSet/>
      <dgm:spPr/>
      <dgm:t>
        <a:bodyPr/>
        <a:lstStyle/>
        <a:p>
          <a:endParaRPr lang="en-US"/>
        </a:p>
      </dgm:t>
    </dgm:pt>
    <dgm:pt modelId="{9704D38E-BEC3-4894-A584-E27F0D5B045C}" type="sibTrans" cxnId="{4751CE96-EAEF-4686-A5A4-679E0AAF5B4C}">
      <dgm:prSet/>
      <dgm:spPr/>
      <dgm:t>
        <a:bodyPr/>
        <a:lstStyle/>
        <a:p>
          <a:endParaRPr lang="en-US"/>
        </a:p>
      </dgm:t>
    </dgm:pt>
    <dgm:pt modelId="{9571D4C4-B76D-451C-B7BE-C8BFB74325A1}">
      <dgm:prSet phldrT="[Text]"/>
      <dgm:spPr/>
      <dgm:t>
        <a:bodyPr/>
        <a:lstStyle/>
        <a:p>
          <a:r>
            <a:rPr lang="en-GB" dirty="0" smtClean="0"/>
            <a:t>Global</a:t>
          </a:r>
          <a:endParaRPr lang="en-US" dirty="0"/>
        </a:p>
      </dgm:t>
    </dgm:pt>
    <dgm:pt modelId="{C3E184BE-1EB1-4B1E-95F9-D0734776E7C9}" type="parTrans" cxnId="{1180CBDD-674A-447C-9348-E16E290216C1}">
      <dgm:prSet/>
      <dgm:spPr/>
      <dgm:t>
        <a:bodyPr/>
        <a:lstStyle/>
        <a:p>
          <a:endParaRPr lang="en-US"/>
        </a:p>
      </dgm:t>
    </dgm:pt>
    <dgm:pt modelId="{FFD1FE2A-F1F7-40EE-B01C-55F91F47CBAC}" type="sibTrans" cxnId="{1180CBDD-674A-447C-9348-E16E290216C1}">
      <dgm:prSet/>
      <dgm:spPr/>
      <dgm:t>
        <a:bodyPr/>
        <a:lstStyle/>
        <a:p>
          <a:endParaRPr lang="en-US"/>
        </a:p>
      </dgm:t>
    </dgm:pt>
    <dgm:pt modelId="{CB503114-C5D1-4C5C-9F88-3933741F18ED}" type="pres">
      <dgm:prSet presAssocID="{F77F13D9-C9AE-420B-80B1-774B9FB0BBDE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E21DE5A-9A0E-4087-9372-B1334F83FD8C}" type="pres">
      <dgm:prSet presAssocID="{6059F98A-613B-47FA-B31C-F0849C9C38CD}" presName="hierRoot1" presStyleCnt="0">
        <dgm:presLayoutVars>
          <dgm:hierBranch val="init"/>
        </dgm:presLayoutVars>
      </dgm:prSet>
      <dgm:spPr/>
    </dgm:pt>
    <dgm:pt modelId="{7522284B-E0BD-4571-A92C-F0655CDBE4C0}" type="pres">
      <dgm:prSet presAssocID="{6059F98A-613B-47FA-B31C-F0849C9C38CD}" presName="rootComposite1" presStyleCnt="0"/>
      <dgm:spPr/>
    </dgm:pt>
    <dgm:pt modelId="{DB8A1772-89AE-4152-A24F-CDA65A88445F}" type="pres">
      <dgm:prSet presAssocID="{6059F98A-613B-47FA-B31C-F0849C9C38CD}" presName="rootText1" presStyleLbl="alignAcc1" presStyleIdx="0" presStyleCnt="0" custScaleX="19837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6EECD87-8C2B-41A8-A261-AEFFB2C0E289}" type="pres">
      <dgm:prSet presAssocID="{6059F98A-613B-47FA-B31C-F0849C9C38CD}" presName="topArc1" presStyleLbl="parChTrans1D1" presStyleIdx="0" presStyleCnt="8"/>
      <dgm:spPr/>
    </dgm:pt>
    <dgm:pt modelId="{B1B60553-1C8A-4F94-B5B5-18A8ECBAFEFE}" type="pres">
      <dgm:prSet presAssocID="{6059F98A-613B-47FA-B31C-F0849C9C38CD}" presName="bottomArc1" presStyleLbl="parChTrans1D1" presStyleIdx="1" presStyleCnt="8"/>
      <dgm:spPr/>
    </dgm:pt>
    <dgm:pt modelId="{CA4E9BB9-786C-4A58-AD7A-66D62AC9A17E}" type="pres">
      <dgm:prSet presAssocID="{6059F98A-613B-47FA-B31C-F0849C9C38CD}" presName="topConnNode1" presStyleLbl="node1" presStyleIdx="0" presStyleCnt="0"/>
      <dgm:spPr/>
      <dgm:t>
        <a:bodyPr/>
        <a:lstStyle/>
        <a:p>
          <a:endParaRPr lang="en-US"/>
        </a:p>
      </dgm:t>
    </dgm:pt>
    <dgm:pt modelId="{5863AC8F-D0CA-43D4-95BB-D9154EFF6B0A}" type="pres">
      <dgm:prSet presAssocID="{6059F98A-613B-47FA-B31C-F0849C9C38CD}" presName="hierChild2" presStyleCnt="0"/>
      <dgm:spPr/>
    </dgm:pt>
    <dgm:pt modelId="{7F18E233-2B08-439D-BDC6-8DE1BACE3234}" type="pres">
      <dgm:prSet presAssocID="{B3C2E266-BD50-4D2C-80CD-F66FD06DCA92}" presName="Name28" presStyleLbl="parChTrans1D2" presStyleIdx="0" presStyleCnt="3"/>
      <dgm:spPr/>
      <dgm:t>
        <a:bodyPr/>
        <a:lstStyle/>
        <a:p>
          <a:endParaRPr lang="en-US"/>
        </a:p>
      </dgm:t>
    </dgm:pt>
    <dgm:pt modelId="{319F1F51-19FD-4015-BA83-8ED260D4934B}" type="pres">
      <dgm:prSet presAssocID="{79D06F77-061B-4B8F-929A-A538FB023911}" presName="hierRoot2" presStyleCnt="0">
        <dgm:presLayoutVars>
          <dgm:hierBranch val="init"/>
        </dgm:presLayoutVars>
      </dgm:prSet>
      <dgm:spPr/>
    </dgm:pt>
    <dgm:pt modelId="{BEFA3041-B1E5-46B8-8A2C-A419B63E75FF}" type="pres">
      <dgm:prSet presAssocID="{79D06F77-061B-4B8F-929A-A538FB023911}" presName="rootComposite2" presStyleCnt="0"/>
      <dgm:spPr/>
    </dgm:pt>
    <dgm:pt modelId="{E0857754-F2D8-41F2-B364-A075A7A8238A}" type="pres">
      <dgm:prSet presAssocID="{79D06F77-061B-4B8F-929A-A538FB02391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05FFA53-3F8E-4939-BE04-97EEC71F562F}" type="pres">
      <dgm:prSet presAssocID="{79D06F77-061B-4B8F-929A-A538FB023911}" presName="topArc2" presStyleLbl="parChTrans1D1" presStyleIdx="2" presStyleCnt="8"/>
      <dgm:spPr/>
    </dgm:pt>
    <dgm:pt modelId="{9D124AF2-237E-47AE-A7E6-94BB1BBF88B7}" type="pres">
      <dgm:prSet presAssocID="{79D06F77-061B-4B8F-929A-A538FB023911}" presName="bottomArc2" presStyleLbl="parChTrans1D1" presStyleIdx="3" presStyleCnt="8"/>
      <dgm:spPr/>
    </dgm:pt>
    <dgm:pt modelId="{6603664C-8048-4FB6-A6E4-CD0D9B50FBBD}" type="pres">
      <dgm:prSet presAssocID="{79D06F77-061B-4B8F-929A-A538FB023911}" presName="topConnNode2" presStyleLbl="node2" presStyleIdx="0" presStyleCnt="0"/>
      <dgm:spPr/>
      <dgm:t>
        <a:bodyPr/>
        <a:lstStyle/>
        <a:p>
          <a:endParaRPr lang="en-US"/>
        </a:p>
      </dgm:t>
    </dgm:pt>
    <dgm:pt modelId="{7CFE9B4C-5C6A-459E-AF20-A43ECF4E76FC}" type="pres">
      <dgm:prSet presAssocID="{79D06F77-061B-4B8F-929A-A538FB023911}" presName="hierChild4" presStyleCnt="0"/>
      <dgm:spPr/>
    </dgm:pt>
    <dgm:pt modelId="{50E5FBF8-1710-44CC-AB7F-C46C4BBCEEEB}" type="pres">
      <dgm:prSet presAssocID="{79D06F77-061B-4B8F-929A-A538FB023911}" presName="hierChild5" presStyleCnt="0"/>
      <dgm:spPr/>
    </dgm:pt>
    <dgm:pt modelId="{E36001E4-832E-4AD0-B2F3-2F025808EA56}" type="pres">
      <dgm:prSet presAssocID="{C00C0828-7544-445E-955A-914AEAFBBB8F}" presName="Name28" presStyleLbl="parChTrans1D2" presStyleIdx="1" presStyleCnt="3"/>
      <dgm:spPr/>
      <dgm:t>
        <a:bodyPr/>
        <a:lstStyle/>
        <a:p>
          <a:endParaRPr lang="en-US"/>
        </a:p>
      </dgm:t>
    </dgm:pt>
    <dgm:pt modelId="{EDA86739-7FAB-4FFA-A23B-343437E35D9E}" type="pres">
      <dgm:prSet presAssocID="{14E67C81-CFFD-4E24-919D-8CEB72926E73}" presName="hierRoot2" presStyleCnt="0">
        <dgm:presLayoutVars>
          <dgm:hierBranch val="init"/>
        </dgm:presLayoutVars>
      </dgm:prSet>
      <dgm:spPr/>
    </dgm:pt>
    <dgm:pt modelId="{EEEA0CF2-5723-4740-873E-1FF27AD4CAC5}" type="pres">
      <dgm:prSet presAssocID="{14E67C81-CFFD-4E24-919D-8CEB72926E73}" presName="rootComposite2" presStyleCnt="0"/>
      <dgm:spPr/>
    </dgm:pt>
    <dgm:pt modelId="{5D6CAA68-0445-4918-B279-EFA8DC99A40E}" type="pres">
      <dgm:prSet presAssocID="{14E67C81-CFFD-4E24-919D-8CEB72926E7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9A7B2E0-D01B-43B2-8A6A-2E4558E04E89}" type="pres">
      <dgm:prSet presAssocID="{14E67C81-CFFD-4E24-919D-8CEB72926E73}" presName="topArc2" presStyleLbl="parChTrans1D1" presStyleIdx="4" presStyleCnt="8"/>
      <dgm:spPr/>
    </dgm:pt>
    <dgm:pt modelId="{1A8A9091-9C6F-4D30-A24C-E9A3620AB463}" type="pres">
      <dgm:prSet presAssocID="{14E67C81-CFFD-4E24-919D-8CEB72926E73}" presName="bottomArc2" presStyleLbl="parChTrans1D1" presStyleIdx="5" presStyleCnt="8"/>
      <dgm:spPr/>
    </dgm:pt>
    <dgm:pt modelId="{1C914B2B-9E73-4BF3-B2E4-9D03DE6FD45B}" type="pres">
      <dgm:prSet presAssocID="{14E67C81-CFFD-4E24-919D-8CEB72926E73}" presName="topConnNode2" presStyleLbl="node2" presStyleIdx="0" presStyleCnt="0"/>
      <dgm:spPr/>
      <dgm:t>
        <a:bodyPr/>
        <a:lstStyle/>
        <a:p>
          <a:endParaRPr lang="en-US"/>
        </a:p>
      </dgm:t>
    </dgm:pt>
    <dgm:pt modelId="{17050A68-3105-4ADF-9FEF-7E5F47EE5A9B}" type="pres">
      <dgm:prSet presAssocID="{14E67C81-CFFD-4E24-919D-8CEB72926E73}" presName="hierChild4" presStyleCnt="0"/>
      <dgm:spPr/>
    </dgm:pt>
    <dgm:pt modelId="{05B30BB4-4D88-46DF-AF1E-9F92B7419F7D}" type="pres">
      <dgm:prSet presAssocID="{14E67C81-CFFD-4E24-919D-8CEB72926E73}" presName="hierChild5" presStyleCnt="0"/>
      <dgm:spPr/>
    </dgm:pt>
    <dgm:pt modelId="{42EA4163-ECE9-4A78-A25A-618976047778}" type="pres">
      <dgm:prSet presAssocID="{C3E184BE-1EB1-4B1E-95F9-D0734776E7C9}" presName="Name28" presStyleLbl="parChTrans1D2" presStyleIdx="2" presStyleCnt="3"/>
      <dgm:spPr/>
      <dgm:t>
        <a:bodyPr/>
        <a:lstStyle/>
        <a:p>
          <a:endParaRPr lang="en-US"/>
        </a:p>
      </dgm:t>
    </dgm:pt>
    <dgm:pt modelId="{80CEABF4-FC92-463C-B9F3-7EFA5AA47F6F}" type="pres">
      <dgm:prSet presAssocID="{9571D4C4-B76D-451C-B7BE-C8BFB74325A1}" presName="hierRoot2" presStyleCnt="0">
        <dgm:presLayoutVars>
          <dgm:hierBranch val="init"/>
        </dgm:presLayoutVars>
      </dgm:prSet>
      <dgm:spPr/>
    </dgm:pt>
    <dgm:pt modelId="{182448E5-3FA3-4D01-B5EB-BF840F46C666}" type="pres">
      <dgm:prSet presAssocID="{9571D4C4-B76D-451C-B7BE-C8BFB74325A1}" presName="rootComposite2" presStyleCnt="0"/>
      <dgm:spPr/>
    </dgm:pt>
    <dgm:pt modelId="{FE2324AA-3346-40DB-9805-51149936481B}" type="pres">
      <dgm:prSet presAssocID="{9571D4C4-B76D-451C-B7BE-C8BFB74325A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D3FAD67-A8CC-479E-AE20-53B602F147F9}" type="pres">
      <dgm:prSet presAssocID="{9571D4C4-B76D-451C-B7BE-C8BFB74325A1}" presName="topArc2" presStyleLbl="parChTrans1D1" presStyleIdx="6" presStyleCnt="8"/>
      <dgm:spPr/>
    </dgm:pt>
    <dgm:pt modelId="{49E57D78-31E4-4508-8721-482B2130DC21}" type="pres">
      <dgm:prSet presAssocID="{9571D4C4-B76D-451C-B7BE-C8BFB74325A1}" presName="bottomArc2" presStyleLbl="parChTrans1D1" presStyleIdx="7" presStyleCnt="8"/>
      <dgm:spPr/>
    </dgm:pt>
    <dgm:pt modelId="{B0141616-FC21-4729-A4A5-F043E978F851}" type="pres">
      <dgm:prSet presAssocID="{9571D4C4-B76D-451C-B7BE-C8BFB74325A1}" presName="topConnNode2" presStyleLbl="node2" presStyleIdx="0" presStyleCnt="0"/>
      <dgm:spPr/>
      <dgm:t>
        <a:bodyPr/>
        <a:lstStyle/>
        <a:p>
          <a:endParaRPr lang="en-US"/>
        </a:p>
      </dgm:t>
    </dgm:pt>
    <dgm:pt modelId="{79948518-3091-4B89-8239-26C3FEF8A20E}" type="pres">
      <dgm:prSet presAssocID="{9571D4C4-B76D-451C-B7BE-C8BFB74325A1}" presName="hierChild4" presStyleCnt="0"/>
      <dgm:spPr/>
    </dgm:pt>
    <dgm:pt modelId="{50D2DBB4-4F3D-4D8B-83F6-3C6AF43732B5}" type="pres">
      <dgm:prSet presAssocID="{9571D4C4-B76D-451C-B7BE-C8BFB74325A1}" presName="hierChild5" presStyleCnt="0"/>
      <dgm:spPr/>
    </dgm:pt>
    <dgm:pt modelId="{A101AFA5-495B-45FA-9DE5-05A31B5AD70D}" type="pres">
      <dgm:prSet presAssocID="{6059F98A-613B-47FA-B31C-F0849C9C38CD}" presName="hierChild3" presStyleCnt="0"/>
      <dgm:spPr/>
    </dgm:pt>
  </dgm:ptLst>
  <dgm:cxnLst>
    <dgm:cxn modelId="{5AC84794-6E7D-454B-A19A-7DF2736A2E99}" type="presOf" srcId="{C3E184BE-1EB1-4B1E-95F9-D0734776E7C9}" destId="{42EA4163-ECE9-4A78-A25A-618976047778}" srcOrd="0" destOrd="0" presId="urn:microsoft.com/office/officeart/2008/layout/HalfCircleOrganizationChart"/>
    <dgm:cxn modelId="{8DC03ABE-6E78-4A6B-819B-3DDDB4C14743}" type="presOf" srcId="{14E67C81-CFFD-4E24-919D-8CEB72926E73}" destId="{1C914B2B-9E73-4BF3-B2E4-9D03DE6FD45B}" srcOrd="1" destOrd="0" presId="urn:microsoft.com/office/officeart/2008/layout/HalfCircleOrganizationChart"/>
    <dgm:cxn modelId="{3DFB4424-3483-450B-BA14-67C6D76EDCF1}" srcId="{6059F98A-613B-47FA-B31C-F0849C9C38CD}" destId="{79D06F77-061B-4B8F-929A-A538FB023911}" srcOrd="0" destOrd="0" parTransId="{B3C2E266-BD50-4D2C-80CD-F66FD06DCA92}" sibTransId="{38FA9E18-DD12-499F-AF80-44BAFE432D1D}"/>
    <dgm:cxn modelId="{4751CE96-EAEF-4686-A5A4-679E0AAF5B4C}" srcId="{6059F98A-613B-47FA-B31C-F0849C9C38CD}" destId="{14E67C81-CFFD-4E24-919D-8CEB72926E73}" srcOrd="1" destOrd="0" parTransId="{C00C0828-7544-445E-955A-914AEAFBBB8F}" sibTransId="{9704D38E-BEC3-4894-A584-E27F0D5B045C}"/>
    <dgm:cxn modelId="{4B4BB131-D9FA-48EE-8CEA-77DEA2BC8D63}" type="presOf" srcId="{6059F98A-613B-47FA-B31C-F0849C9C38CD}" destId="{DB8A1772-89AE-4152-A24F-CDA65A88445F}" srcOrd="0" destOrd="0" presId="urn:microsoft.com/office/officeart/2008/layout/HalfCircleOrganizationChart"/>
    <dgm:cxn modelId="{205192A8-0B14-41AD-940F-6316E3D34AE5}" type="presOf" srcId="{79D06F77-061B-4B8F-929A-A538FB023911}" destId="{E0857754-F2D8-41F2-B364-A075A7A8238A}" srcOrd="0" destOrd="0" presId="urn:microsoft.com/office/officeart/2008/layout/HalfCircleOrganizationChart"/>
    <dgm:cxn modelId="{1180CBDD-674A-447C-9348-E16E290216C1}" srcId="{6059F98A-613B-47FA-B31C-F0849C9C38CD}" destId="{9571D4C4-B76D-451C-B7BE-C8BFB74325A1}" srcOrd="2" destOrd="0" parTransId="{C3E184BE-1EB1-4B1E-95F9-D0734776E7C9}" sibTransId="{FFD1FE2A-F1F7-40EE-B01C-55F91F47CBAC}"/>
    <dgm:cxn modelId="{E7FF1FE0-1B42-4313-8FC2-125ACC8FFE05}" type="presOf" srcId="{6059F98A-613B-47FA-B31C-F0849C9C38CD}" destId="{CA4E9BB9-786C-4A58-AD7A-66D62AC9A17E}" srcOrd="1" destOrd="0" presId="urn:microsoft.com/office/officeart/2008/layout/HalfCircleOrganizationChart"/>
    <dgm:cxn modelId="{40853CA1-DEC2-4511-99AA-ACC9104C8DB1}" type="presOf" srcId="{9571D4C4-B76D-451C-B7BE-C8BFB74325A1}" destId="{B0141616-FC21-4729-A4A5-F043E978F851}" srcOrd="1" destOrd="0" presId="urn:microsoft.com/office/officeart/2008/layout/HalfCircleOrganizationChart"/>
    <dgm:cxn modelId="{3D0CA061-7EA4-4311-A8B4-47D6B1F69A5A}" type="presOf" srcId="{79D06F77-061B-4B8F-929A-A538FB023911}" destId="{6603664C-8048-4FB6-A6E4-CD0D9B50FBBD}" srcOrd="1" destOrd="0" presId="urn:microsoft.com/office/officeart/2008/layout/HalfCircleOrganizationChart"/>
    <dgm:cxn modelId="{3CB3167B-C070-462C-AAB9-4506AB672E88}" type="presOf" srcId="{B3C2E266-BD50-4D2C-80CD-F66FD06DCA92}" destId="{7F18E233-2B08-439D-BDC6-8DE1BACE3234}" srcOrd="0" destOrd="0" presId="urn:microsoft.com/office/officeart/2008/layout/HalfCircleOrganizationChart"/>
    <dgm:cxn modelId="{5E631D09-8B41-4601-A14F-8AA0B2E1C0CD}" type="presOf" srcId="{14E67C81-CFFD-4E24-919D-8CEB72926E73}" destId="{5D6CAA68-0445-4918-B279-EFA8DC99A40E}" srcOrd="0" destOrd="0" presId="urn:microsoft.com/office/officeart/2008/layout/HalfCircleOrganizationChart"/>
    <dgm:cxn modelId="{92607830-0C8F-4068-9E63-566AF6BD1454}" srcId="{F77F13D9-C9AE-420B-80B1-774B9FB0BBDE}" destId="{6059F98A-613B-47FA-B31C-F0849C9C38CD}" srcOrd="0" destOrd="0" parTransId="{3D38FA57-BBA3-4FF5-90E3-027936D47213}" sibTransId="{FE6FDBB3-E7F0-40D1-9025-3FAB193D5575}"/>
    <dgm:cxn modelId="{64B32A4D-038A-4394-8C12-AF46A43B3DA5}" type="presOf" srcId="{C00C0828-7544-445E-955A-914AEAFBBB8F}" destId="{E36001E4-832E-4AD0-B2F3-2F025808EA56}" srcOrd="0" destOrd="0" presId="urn:microsoft.com/office/officeart/2008/layout/HalfCircleOrganizationChart"/>
    <dgm:cxn modelId="{D924E1C9-5508-4CB9-A426-2C90F20183A3}" type="presOf" srcId="{F77F13D9-C9AE-420B-80B1-774B9FB0BBDE}" destId="{CB503114-C5D1-4C5C-9F88-3933741F18ED}" srcOrd="0" destOrd="0" presId="urn:microsoft.com/office/officeart/2008/layout/HalfCircleOrganizationChart"/>
    <dgm:cxn modelId="{C061F2AF-282D-4A33-B281-734718B73D76}" type="presOf" srcId="{9571D4C4-B76D-451C-B7BE-C8BFB74325A1}" destId="{FE2324AA-3346-40DB-9805-51149936481B}" srcOrd="0" destOrd="0" presId="urn:microsoft.com/office/officeart/2008/layout/HalfCircleOrganizationChart"/>
    <dgm:cxn modelId="{D25F8C6C-72AC-4276-8CDD-AB6C969F5305}" type="presParOf" srcId="{CB503114-C5D1-4C5C-9F88-3933741F18ED}" destId="{FE21DE5A-9A0E-4087-9372-B1334F83FD8C}" srcOrd="0" destOrd="0" presId="urn:microsoft.com/office/officeart/2008/layout/HalfCircleOrganizationChart"/>
    <dgm:cxn modelId="{09BC194C-394D-4ACC-998D-5C6E606DC596}" type="presParOf" srcId="{FE21DE5A-9A0E-4087-9372-B1334F83FD8C}" destId="{7522284B-E0BD-4571-A92C-F0655CDBE4C0}" srcOrd="0" destOrd="0" presId="urn:microsoft.com/office/officeart/2008/layout/HalfCircleOrganizationChart"/>
    <dgm:cxn modelId="{6A0238B0-AD42-4990-B6AE-930B26EF985A}" type="presParOf" srcId="{7522284B-E0BD-4571-A92C-F0655CDBE4C0}" destId="{DB8A1772-89AE-4152-A24F-CDA65A88445F}" srcOrd="0" destOrd="0" presId="urn:microsoft.com/office/officeart/2008/layout/HalfCircleOrganizationChart"/>
    <dgm:cxn modelId="{07F5A56B-DA5B-42AF-8146-5F3D2C065FD7}" type="presParOf" srcId="{7522284B-E0BD-4571-A92C-F0655CDBE4C0}" destId="{06EECD87-8C2B-41A8-A261-AEFFB2C0E289}" srcOrd="1" destOrd="0" presId="urn:microsoft.com/office/officeart/2008/layout/HalfCircleOrganizationChart"/>
    <dgm:cxn modelId="{57CF39FC-65FE-44B0-A115-92D609479EA5}" type="presParOf" srcId="{7522284B-E0BD-4571-A92C-F0655CDBE4C0}" destId="{B1B60553-1C8A-4F94-B5B5-18A8ECBAFEFE}" srcOrd="2" destOrd="0" presId="urn:microsoft.com/office/officeart/2008/layout/HalfCircleOrganizationChart"/>
    <dgm:cxn modelId="{32F83764-2630-461C-9D34-57D511F00D3E}" type="presParOf" srcId="{7522284B-E0BD-4571-A92C-F0655CDBE4C0}" destId="{CA4E9BB9-786C-4A58-AD7A-66D62AC9A17E}" srcOrd="3" destOrd="0" presId="urn:microsoft.com/office/officeart/2008/layout/HalfCircleOrganizationChart"/>
    <dgm:cxn modelId="{2C72591C-9739-4474-8B2D-BC39029F7245}" type="presParOf" srcId="{FE21DE5A-9A0E-4087-9372-B1334F83FD8C}" destId="{5863AC8F-D0CA-43D4-95BB-D9154EFF6B0A}" srcOrd="1" destOrd="0" presId="urn:microsoft.com/office/officeart/2008/layout/HalfCircleOrganizationChart"/>
    <dgm:cxn modelId="{E951F8B4-E4FC-483D-8A30-C1202AB77143}" type="presParOf" srcId="{5863AC8F-D0CA-43D4-95BB-D9154EFF6B0A}" destId="{7F18E233-2B08-439D-BDC6-8DE1BACE3234}" srcOrd="0" destOrd="0" presId="urn:microsoft.com/office/officeart/2008/layout/HalfCircleOrganizationChart"/>
    <dgm:cxn modelId="{0B09E956-8163-4F3D-A60A-C43A757189ED}" type="presParOf" srcId="{5863AC8F-D0CA-43D4-95BB-D9154EFF6B0A}" destId="{319F1F51-19FD-4015-BA83-8ED260D4934B}" srcOrd="1" destOrd="0" presId="urn:microsoft.com/office/officeart/2008/layout/HalfCircleOrganizationChart"/>
    <dgm:cxn modelId="{687A53D3-4631-4CCE-ABCC-E59A4AEA3635}" type="presParOf" srcId="{319F1F51-19FD-4015-BA83-8ED260D4934B}" destId="{BEFA3041-B1E5-46B8-8A2C-A419B63E75FF}" srcOrd="0" destOrd="0" presId="urn:microsoft.com/office/officeart/2008/layout/HalfCircleOrganizationChart"/>
    <dgm:cxn modelId="{6CB53582-2799-4ACD-A12A-D2A3969C941A}" type="presParOf" srcId="{BEFA3041-B1E5-46B8-8A2C-A419B63E75FF}" destId="{E0857754-F2D8-41F2-B364-A075A7A8238A}" srcOrd="0" destOrd="0" presId="urn:microsoft.com/office/officeart/2008/layout/HalfCircleOrganizationChart"/>
    <dgm:cxn modelId="{71D563C1-9B7E-4A83-931C-75503825F786}" type="presParOf" srcId="{BEFA3041-B1E5-46B8-8A2C-A419B63E75FF}" destId="{305FFA53-3F8E-4939-BE04-97EEC71F562F}" srcOrd="1" destOrd="0" presId="urn:microsoft.com/office/officeart/2008/layout/HalfCircleOrganizationChart"/>
    <dgm:cxn modelId="{883A8624-576D-4720-BA75-0A4F1CB0C0F9}" type="presParOf" srcId="{BEFA3041-B1E5-46B8-8A2C-A419B63E75FF}" destId="{9D124AF2-237E-47AE-A7E6-94BB1BBF88B7}" srcOrd="2" destOrd="0" presId="urn:microsoft.com/office/officeart/2008/layout/HalfCircleOrganizationChart"/>
    <dgm:cxn modelId="{8F5B9479-A9A9-4D28-B45E-8691D3CD44F4}" type="presParOf" srcId="{BEFA3041-B1E5-46B8-8A2C-A419B63E75FF}" destId="{6603664C-8048-4FB6-A6E4-CD0D9B50FBBD}" srcOrd="3" destOrd="0" presId="urn:microsoft.com/office/officeart/2008/layout/HalfCircleOrganizationChart"/>
    <dgm:cxn modelId="{A87F5C90-4B0A-4F6E-BB90-E845928BEB81}" type="presParOf" srcId="{319F1F51-19FD-4015-BA83-8ED260D4934B}" destId="{7CFE9B4C-5C6A-459E-AF20-A43ECF4E76FC}" srcOrd="1" destOrd="0" presId="urn:microsoft.com/office/officeart/2008/layout/HalfCircleOrganizationChart"/>
    <dgm:cxn modelId="{86012098-0A98-46C8-A361-851F5B471AF7}" type="presParOf" srcId="{319F1F51-19FD-4015-BA83-8ED260D4934B}" destId="{50E5FBF8-1710-44CC-AB7F-C46C4BBCEEEB}" srcOrd="2" destOrd="0" presId="urn:microsoft.com/office/officeart/2008/layout/HalfCircleOrganizationChart"/>
    <dgm:cxn modelId="{491A7E73-FD26-4FC6-830A-8A383DA85B43}" type="presParOf" srcId="{5863AC8F-D0CA-43D4-95BB-D9154EFF6B0A}" destId="{E36001E4-832E-4AD0-B2F3-2F025808EA56}" srcOrd="2" destOrd="0" presId="urn:microsoft.com/office/officeart/2008/layout/HalfCircleOrganizationChart"/>
    <dgm:cxn modelId="{09DD61D6-3B44-4C4D-84B0-A7283D9984F7}" type="presParOf" srcId="{5863AC8F-D0CA-43D4-95BB-D9154EFF6B0A}" destId="{EDA86739-7FAB-4FFA-A23B-343437E35D9E}" srcOrd="3" destOrd="0" presId="urn:microsoft.com/office/officeart/2008/layout/HalfCircleOrganizationChart"/>
    <dgm:cxn modelId="{4D4D3163-FFB0-407B-9F3F-04003C2A7B72}" type="presParOf" srcId="{EDA86739-7FAB-4FFA-A23B-343437E35D9E}" destId="{EEEA0CF2-5723-4740-873E-1FF27AD4CAC5}" srcOrd="0" destOrd="0" presId="urn:microsoft.com/office/officeart/2008/layout/HalfCircleOrganizationChart"/>
    <dgm:cxn modelId="{95EF3953-5003-46B4-954D-05CDE121E617}" type="presParOf" srcId="{EEEA0CF2-5723-4740-873E-1FF27AD4CAC5}" destId="{5D6CAA68-0445-4918-B279-EFA8DC99A40E}" srcOrd="0" destOrd="0" presId="urn:microsoft.com/office/officeart/2008/layout/HalfCircleOrganizationChart"/>
    <dgm:cxn modelId="{0254EFC1-B04A-4EF8-B7DB-C56162390658}" type="presParOf" srcId="{EEEA0CF2-5723-4740-873E-1FF27AD4CAC5}" destId="{C9A7B2E0-D01B-43B2-8A6A-2E4558E04E89}" srcOrd="1" destOrd="0" presId="urn:microsoft.com/office/officeart/2008/layout/HalfCircleOrganizationChart"/>
    <dgm:cxn modelId="{39FFC2D2-B6F0-4596-ADBF-C1F052ECE349}" type="presParOf" srcId="{EEEA0CF2-5723-4740-873E-1FF27AD4CAC5}" destId="{1A8A9091-9C6F-4D30-A24C-E9A3620AB463}" srcOrd="2" destOrd="0" presId="urn:microsoft.com/office/officeart/2008/layout/HalfCircleOrganizationChart"/>
    <dgm:cxn modelId="{02489B9D-5888-4C94-A090-DAA65FF3C0DC}" type="presParOf" srcId="{EEEA0CF2-5723-4740-873E-1FF27AD4CAC5}" destId="{1C914B2B-9E73-4BF3-B2E4-9D03DE6FD45B}" srcOrd="3" destOrd="0" presId="urn:microsoft.com/office/officeart/2008/layout/HalfCircleOrganizationChart"/>
    <dgm:cxn modelId="{B910F2D5-2AD3-4584-8A72-1C28CDE7FD84}" type="presParOf" srcId="{EDA86739-7FAB-4FFA-A23B-343437E35D9E}" destId="{17050A68-3105-4ADF-9FEF-7E5F47EE5A9B}" srcOrd="1" destOrd="0" presId="urn:microsoft.com/office/officeart/2008/layout/HalfCircleOrganizationChart"/>
    <dgm:cxn modelId="{7FD94481-6590-4181-83D7-914ED79F7B97}" type="presParOf" srcId="{EDA86739-7FAB-4FFA-A23B-343437E35D9E}" destId="{05B30BB4-4D88-46DF-AF1E-9F92B7419F7D}" srcOrd="2" destOrd="0" presId="urn:microsoft.com/office/officeart/2008/layout/HalfCircleOrganizationChart"/>
    <dgm:cxn modelId="{2BBEF79C-DAD3-4863-AF3C-51FC08A2FDEA}" type="presParOf" srcId="{5863AC8F-D0CA-43D4-95BB-D9154EFF6B0A}" destId="{42EA4163-ECE9-4A78-A25A-618976047778}" srcOrd="4" destOrd="0" presId="urn:microsoft.com/office/officeart/2008/layout/HalfCircleOrganizationChart"/>
    <dgm:cxn modelId="{DF1B1382-63D7-4556-85D8-F6B0840B18E7}" type="presParOf" srcId="{5863AC8F-D0CA-43D4-95BB-D9154EFF6B0A}" destId="{80CEABF4-FC92-463C-B9F3-7EFA5AA47F6F}" srcOrd="5" destOrd="0" presId="urn:microsoft.com/office/officeart/2008/layout/HalfCircleOrganizationChart"/>
    <dgm:cxn modelId="{952A5657-2808-47F7-974F-33B8BE8EEA48}" type="presParOf" srcId="{80CEABF4-FC92-463C-B9F3-7EFA5AA47F6F}" destId="{182448E5-3FA3-4D01-B5EB-BF840F46C666}" srcOrd="0" destOrd="0" presId="urn:microsoft.com/office/officeart/2008/layout/HalfCircleOrganizationChart"/>
    <dgm:cxn modelId="{10952AEB-327E-4CD9-BCA7-A2E3C33BBBED}" type="presParOf" srcId="{182448E5-3FA3-4D01-B5EB-BF840F46C666}" destId="{FE2324AA-3346-40DB-9805-51149936481B}" srcOrd="0" destOrd="0" presId="urn:microsoft.com/office/officeart/2008/layout/HalfCircleOrganizationChart"/>
    <dgm:cxn modelId="{A212B0BE-AD35-40E9-8D2C-6F64CA85A7CA}" type="presParOf" srcId="{182448E5-3FA3-4D01-B5EB-BF840F46C666}" destId="{4D3FAD67-A8CC-479E-AE20-53B602F147F9}" srcOrd="1" destOrd="0" presId="urn:microsoft.com/office/officeart/2008/layout/HalfCircleOrganizationChart"/>
    <dgm:cxn modelId="{0B1D700B-DFBB-478A-B515-C7D724F0FE87}" type="presParOf" srcId="{182448E5-3FA3-4D01-B5EB-BF840F46C666}" destId="{49E57D78-31E4-4508-8721-482B2130DC21}" srcOrd="2" destOrd="0" presId="urn:microsoft.com/office/officeart/2008/layout/HalfCircleOrganizationChart"/>
    <dgm:cxn modelId="{6E91BF60-7677-4A99-B789-BAA6DEFC7DD4}" type="presParOf" srcId="{182448E5-3FA3-4D01-B5EB-BF840F46C666}" destId="{B0141616-FC21-4729-A4A5-F043E978F851}" srcOrd="3" destOrd="0" presId="urn:microsoft.com/office/officeart/2008/layout/HalfCircleOrganizationChart"/>
    <dgm:cxn modelId="{60AAA284-C490-4D21-A5D1-04B71AEF7191}" type="presParOf" srcId="{80CEABF4-FC92-463C-B9F3-7EFA5AA47F6F}" destId="{79948518-3091-4B89-8239-26C3FEF8A20E}" srcOrd="1" destOrd="0" presId="urn:microsoft.com/office/officeart/2008/layout/HalfCircleOrganizationChart"/>
    <dgm:cxn modelId="{E26080B2-B0A3-4AE4-B85C-09EEFA6FB7D2}" type="presParOf" srcId="{80CEABF4-FC92-463C-B9F3-7EFA5AA47F6F}" destId="{50D2DBB4-4F3D-4D8B-83F6-3C6AF43732B5}" srcOrd="2" destOrd="0" presId="urn:microsoft.com/office/officeart/2008/layout/HalfCircleOrganizationChart"/>
    <dgm:cxn modelId="{DEBF2A98-E6B2-46ED-8904-D5E50E8D9CF7}" type="presParOf" srcId="{FE21DE5A-9A0E-4087-9372-B1334F83FD8C}" destId="{A101AFA5-495B-45FA-9DE5-05A31B5AD70D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5.jpeg>
</file>

<file path=ppt/media/image16.jpeg>
</file>

<file path=ppt/media/image19.jpg>
</file>

<file path=ppt/media/image2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853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smtClean="0"/>
              <a:t>8/2/2015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699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smtClean="0"/>
              <a:t>8/2/2015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391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smtClean="0"/>
              <a:t>8/2/2015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867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755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smtClean="0"/>
              <a:t>8/2/2015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smtClean="0"/>
              <a:t>8/2/2015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571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smtClean="0"/>
              <a:t>8/2/2015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08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smtClean="0"/>
              <a:t>8/2/2015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787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smtClean="0"/>
              <a:t>8/2/2015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05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34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804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CS654: Digital Image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Lecture 1: Introduction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63" y="532685"/>
            <a:ext cx="1828673" cy="201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41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Image restoration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Image restoration refers to the minimization or removal of the known degradations in an image.</a:t>
            </a:r>
          </a:p>
          <a:p>
            <a:r>
              <a:rPr lang="en-GB" dirty="0" smtClean="0"/>
              <a:t>De-blurring, noise filtering, correction of geometric distortion etc.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-265732" y="2849047"/>
            <a:ext cx="3909664" cy="3191906"/>
            <a:chOff x="-265732" y="2849047"/>
            <a:chExt cx="3909664" cy="319190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5732" y="2849047"/>
              <a:ext cx="3909664" cy="319190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812800" y="5554960"/>
              <a:ext cx="1752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 smtClean="0"/>
                <a:t>Original image</a:t>
              </a:r>
              <a:endParaRPr lang="en-US" b="1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583482" y="2849047"/>
            <a:ext cx="3909664" cy="3352244"/>
            <a:chOff x="2583482" y="2849047"/>
            <a:chExt cx="3909664" cy="335224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3482" y="2849047"/>
              <a:ext cx="3909664" cy="3191906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662014" y="5554960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 smtClean="0"/>
                <a:t>Blurred input image</a:t>
              </a:r>
              <a:endParaRPr lang="en-US" b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598764" y="2849047"/>
            <a:ext cx="3380136" cy="3191906"/>
            <a:chOff x="5598764" y="2849047"/>
            <a:chExt cx="3380136" cy="319190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r="13544"/>
            <a:stretch/>
          </p:blipFill>
          <p:spPr>
            <a:xfrm>
              <a:off x="5598764" y="2849047"/>
              <a:ext cx="3380136" cy="319190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677296" y="5554960"/>
              <a:ext cx="1752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 smtClean="0"/>
                <a:t>Restored image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35344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847" t="4339" r="9847" b="11625"/>
          <a:stretch/>
        </p:blipFill>
        <p:spPr>
          <a:xfrm>
            <a:off x="190500" y="3225800"/>
            <a:ext cx="4174260" cy="3213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8284" t="5748" r="8560" b="15844"/>
          <a:stretch/>
        </p:blipFill>
        <p:spPr>
          <a:xfrm>
            <a:off x="190500" y="3200400"/>
            <a:ext cx="8572500" cy="32637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Image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Making quantitative measurements of an image to produce description of it.</a:t>
            </a:r>
          </a:p>
          <a:p>
            <a:r>
              <a:rPr lang="en-GB" dirty="0" smtClean="0"/>
              <a:t>Extraction of certain features that aid in some task.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10190" t="4189" r="10190" b="11288"/>
          <a:stretch/>
        </p:blipFill>
        <p:spPr>
          <a:xfrm>
            <a:off x="4478867" y="3225800"/>
            <a:ext cx="4284133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15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Image </a:t>
            </a:r>
            <a:r>
              <a:rPr lang="en-GB" dirty="0" err="1" smtClean="0"/>
              <a:t>inpainting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2040" y="1690689"/>
            <a:ext cx="8287935" cy="3831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r>
              <a:rPr lang="en-GB" sz="2100" dirty="0" err="1"/>
              <a:t>Inpainting</a:t>
            </a:r>
            <a:r>
              <a:rPr lang="en-GB" sz="2100" dirty="0"/>
              <a:t> is the process of reconstructing damaged parts of image. </a:t>
            </a:r>
            <a:endParaRPr lang="en-US" sz="2100" dirty="0"/>
          </a:p>
        </p:txBody>
      </p:sp>
      <p:grpSp>
        <p:nvGrpSpPr>
          <p:cNvPr id="6" name="Group 5"/>
          <p:cNvGrpSpPr/>
          <p:nvPr/>
        </p:nvGrpSpPr>
        <p:grpSpPr>
          <a:xfrm>
            <a:off x="392040" y="2646920"/>
            <a:ext cx="3706742" cy="3277312"/>
            <a:chOff x="392040" y="2646920"/>
            <a:chExt cx="3706742" cy="3277312"/>
          </a:xfrm>
        </p:grpSpPr>
        <p:pic>
          <p:nvPicPr>
            <p:cNvPr id="2050" name="Picture 2" descr="inpaint-src-img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2040" y="3144174"/>
              <a:ext cx="3706742" cy="2780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1591386" y="2646920"/>
              <a:ext cx="1328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/>
                <a:t>Input image</a:t>
              </a:r>
              <a:endParaRPr lang="en-US" b="1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2646920"/>
            <a:ext cx="3706742" cy="3277312"/>
            <a:chOff x="4572000" y="2646920"/>
            <a:chExt cx="3706742" cy="3277312"/>
          </a:xfrm>
        </p:grpSpPr>
        <p:pic>
          <p:nvPicPr>
            <p:cNvPr id="2052" name="Picture 4" descr="inpaint-dst-img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0" y="3144174"/>
              <a:ext cx="3706742" cy="2780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5761215" y="2646920"/>
              <a:ext cx="17321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err="1"/>
                <a:t>I</a:t>
              </a:r>
              <a:r>
                <a:rPr lang="en-GB" b="1" dirty="0" err="1" smtClean="0"/>
                <a:t>npainted</a:t>
              </a:r>
              <a:r>
                <a:rPr lang="en-GB" b="1" dirty="0" smtClean="0"/>
                <a:t> image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4870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Image compression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014" t="12364" r="8683" b="12480"/>
          <a:stretch/>
        </p:blipFill>
        <p:spPr>
          <a:xfrm>
            <a:off x="136477" y="2674548"/>
            <a:ext cx="8871046" cy="38610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0" y="1690689"/>
            <a:ext cx="7396234" cy="67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defTabSz="685800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</a:pPr>
            <a:r>
              <a:rPr lang="en-GB" sz="2100" dirty="0"/>
              <a:t>Techniques to reduce the number of bits required to store and transmit images without any appreciable loss of information.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162248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503" t="6437" r="8636" b="10461"/>
          <a:stretch/>
        </p:blipFill>
        <p:spPr>
          <a:xfrm>
            <a:off x="978795" y="1690690"/>
            <a:ext cx="7353837" cy="46639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795" y="1690689"/>
            <a:ext cx="7353837" cy="4663924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Digital images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519078" y="1250788"/>
            <a:ext cx="8367345" cy="5484863"/>
            <a:chOff x="519078" y="1250788"/>
            <a:chExt cx="8367345" cy="5484863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978795" y="1690689"/>
              <a:ext cx="7907628" cy="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978795" y="1690689"/>
              <a:ext cx="0" cy="5044962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7819458" y="1250788"/>
              <a:ext cx="8983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 smtClean="0"/>
                <a:t>Y-axis</a:t>
              </a:r>
              <a:endParaRPr lang="en-US" sz="2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9078" y="5512240"/>
              <a:ext cx="553998" cy="815608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GB" sz="2400" dirty="0"/>
                <a:t>X</a:t>
              </a:r>
              <a:r>
                <a:rPr lang="en-GB" sz="2400" dirty="0" smtClean="0"/>
                <a:t>-axis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930674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Related field of studies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sz="2400" dirty="0" smtClean="0"/>
              <a:t>Image processing</a:t>
            </a:r>
          </a:p>
          <a:p>
            <a:pPr>
              <a:lnSpc>
                <a:spcPct val="200000"/>
              </a:lnSpc>
            </a:pPr>
            <a:r>
              <a:rPr lang="en-GB" sz="2400" dirty="0" smtClean="0"/>
              <a:t>Computer vision</a:t>
            </a:r>
          </a:p>
          <a:p>
            <a:pPr>
              <a:lnSpc>
                <a:spcPct val="200000"/>
              </a:lnSpc>
            </a:pPr>
            <a:r>
              <a:rPr lang="en-GB" sz="2400" dirty="0" smtClean="0"/>
              <a:t>Computer graphics</a:t>
            </a:r>
          </a:p>
          <a:p>
            <a:pPr>
              <a:lnSpc>
                <a:spcPct val="200000"/>
              </a:lnSpc>
            </a:pPr>
            <a:r>
              <a:rPr lang="en-GB" sz="2400" dirty="0" smtClean="0"/>
              <a:t>Pattern recognition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2841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400" b="1" dirty="0" smtClean="0">
                <a:solidFill>
                  <a:srgbClr val="0070C0"/>
                </a:solidFill>
              </a:rPr>
              <a:t>Next Lecture: </a:t>
            </a:r>
            <a:r>
              <a:rPr lang="en-GB" sz="2400" dirty="0" smtClean="0"/>
              <a:t>Image Digitization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205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2400" dirty="0" smtClean="0"/>
              <a:t>Welcome to the course</a:t>
            </a:r>
          </a:p>
          <a:p>
            <a:pPr>
              <a:lnSpc>
                <a:spcPct val="150000"/>
              </a:lnSpc>
            </a:pPr>
            <a:r>
              <a:rPr lang="en-GB" sz="2400" dirty="0" smtClean="0"/>
              <a:t>Logistics</a:t>
            </a:r>
          </a:p>
          <a:p>
            <a:pPr>
              <a:lnSpc>
                <a:spcPct val="150000"/>
              </a:lnSpc>
            </a:pPr>
            <a:r>
              <a:rPr lang="en-GB" sz="2400" dirty="0" smtClean="0"/>
              <a:t>What is Digital Image Analysis</a:t>
            </a:r>
          </a:p>
          <a:p>
            <a:pPr>
              <a:lnSpc>
                <a:spcPct val="150000"/>
              </a:lnSpc>
            </a:pPr>
            <a:r>
              <a:rPr lang="en-GB" sz="2400" dirty="0" smtClean="0"/>
              <a:t>Application areas</a:t>
            </a:r>
          </a:p>
          <a:p>
            <a:pPr>
              <a:lnSpc>
                <a:spcPct val="150000"/>
              </a:lnSpc>
            </a:pPr>
            <a:r>
              <a:rPr lang="en-GB" sz="2400" dirty="0" smtClean="0"/>
              <a:t>What will be our approach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568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55169"/>
            <a:ext cx="7886700" cy="4351338"/>
          </a:xfrm>
        </p:spPr>
        <p:txBody>
          <a:bodyPr>
            <a:normAutofit/>
          </a:bodyPr>
          <a:lstStyle/>
          <a:p>
            <a:r>
              <a:rPr lang="en-GB" sz="2400" dirty="0" smtClean="0"/>
              <a:t>Classroom lectures</a:t>
            </a:r>
          </a:p>
          <a:p>
            <a:r>
              <a:rPr lang="en-GB" sz="2400" dirty="0" smtClean="0"/>
              <a:t>Demonstration</a:t>
            </a:r>
          </a:p>
          <a:p>
            <a:r>
              <a:rPr lang="en-GB" sz="2400" dirty="0" smtClean="0"/>
              <a:t>Class timings ( Mon, Tue, Wed – 3 PM), @ 2105</a:t>
            </a:r>
          </a:p>
          <a:p>
            <a:r>
              <a:rPr lang="en-GB" sz="2400" dirty="0" smtClean="0"/>
              <a:t>Grading policy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719248"/>
              </p:ext>
            </p:extLst>
          </p:nvPr>
        </p:nvGraphicFramePr>
        <p:xfrm>
          <a:off x="850006" y="3547772"/>
          <a:ext cx="7665344" cy="22860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832672"/>
                <a:gridCol w="383267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Topic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Weightage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Mid </a:t>
                      </a:r>
                      <a:r>
                        <a:rPr lang="en-US" sz="2400" dirty="0" err="1" smtClean="0"/>
                        <a:t>sem</a:t>
                      </a:r>
                      <a:r>
                        <a:rPr lang="en-US" sz="2400" dirty="0" smtClean="0"/>
                        <a:t> 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10%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Mid </a:t>
                      </a:r>
                      <a:r>
                        <a:rPr lang="en-US" sz="2400" dirty="0" err="1" smtClean="0"/>
                        <a:t>Sem</a:t>
                      </a:r>
                      <a:r>
                        <a:rPr lang="en-US" sz="2400" dirty="0" smtClean="0"/>
                        <a:t> 2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15%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Programming</a:t>
                      </a:r>
                      <a:r>
                        <a:rPr lang="en-US" sz="2400" baseline="0" dirty="0" smtClean="0"/>
                        <a:t> assignments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25%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End </a:t>
                      </a:r>
                      <a:r>
                        <a:rPr lang="en-US" sz="2400" dirty="0" err="1" smtClean="0"/>
                        <a:t>Sem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50%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924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 (continue)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Approximately 40 lectures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0070C0"/>
                </a:solidFill>
              </a:rPr>
              <a:t>Course website: http://home.iitj.ac.in/~chiranjoy/cs654.html</a:t>
            </a:r>
            <a:endParaRPr lang="en-US" sz="2400" b="1" dirty="0" smtClean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smtClean="0"/>
              <a:t>Approximately 5 programming assignments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Preferable language: </a:t>
            </a:r>
            <a:r>
              <a:rPr lang="en-US" sz="2400" dirty="0" err="1" smtClean="0"/>
              <a:t>Matlab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 smtClean="0"/>
              <a:t>Reports to be submitted for the assignments (Latex)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0070C0"/>
                </a:solidFill>
              </a:rPr>
              <a:t>Attendance rule of the institute will be followed</a:t>
            </a:r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313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70028" y="1293081"/>
            <a:ext cx="4816372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Digital Image</a:t>
            </a:r>
            <a:endParaRPr lang="en-US" sz="60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70028" y="3928957"/>
            <a:ext cx="3116361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Analysis</a:t>
            </a:r>
            <a:endParaRPr lang="en-US" sz="60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4400" y="2620626"/>
            <a:ext cx="77144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252525"/>
                </a:solidFill>
                <a:latin typeface="Arial" panose="020B0604020202020204" pitchFamily="34" charset="0"/>
              </a:rPr>
              <a:t>A </a:t>
            </a:r>
            <a:r>
              <a:rPr lang="en-GB" sz="2400" b="1" dirty="0">
                <a:solidFill>
                  <a:srgbClr val="252525"/>
                </a:solidFill>
                <a:latin typeface="Arial" panose="020B0604020202020204" pitchFamily="34" charset="0"/>
              </a:rPr>
              <a:t>digital image</a:t>
            </a:r>
            <a:r>
              <a:rPr lang="en-GB" sz="2400" dirty="0">
                <a:solidFill>
                  <a:srgbClr val="252525"/>
                </a:solidFill>
                <a:latin typeface="Arial" panose="020B0604020202020204" pitchFamily="34" charset="0"/>
              </a:rPr>
              <a:t> is a numeric representation (normally </a:t>
            </a:r>
            <a:r>
              <a:rPr lang="en-GB" sz="2400" b="1" dirty="0">
                <a:solidFill>
                  <a:srgbClr val="0B0080"/>
                </a:solidFill>
                <a:latin typeface="Arial" panose="020B0604020202020204" pitchFamily="34" charset="0"/>
              </a:rPr>
              <a:t>binary</a:t>
            </a:r>
            <a:r>
              <a:rPr lang="en-GB" sz="2400" dirty="0">
                <a:solidFill>
                  <a:srgbClr val="252525"/>
                </a:solidFill>
                <a:latin typeface="Arial" panose="020B0604020202020204" pitchFamily="34" charset="0"/>
              </a:rPr>
              <a:t>) of a two-dimensional </a:t>
            </a:r>
            <a:r>
              <a:rPr lang="en-GB" sz="2400" b="1" dirty="0">
                <a:solidFill>
                  <a:srgbClr val="C00000"/>
                </a:solidFill>
                <a:latin typeface="Arial" panose="020B0604020202020204" pitchFamily="34" charset="0"/>
              </a:rPr>
              <a:t>image</a:t>
            </a:r>
            <a:r>
              <a:rPr lang="en-GB" sz="2400" dirty="0">
                <a:solidFill>
                  <a:srgbClr val="252525"/>
                </a:solidFill>
                <a:latin typeface="Arial" panose="020B0604020202020204" pitchFamily="34" charset="0"/>
              </a:rPr>
              <a:t>. 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914400" y="5119198"/>
            <a:ext cx="79591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252525"/>
                </a:solidFill>
                <a:latin typeface="Arial" panose="020B0604020202020204" pitchFamily="34" charset="0"/>
              </a:rPr>
              <a:t>Analysis </a:t>
            </a:r>
            <a:r>
              <a:rPr lang="en-GB" sz="2400" b="1" dirty="0">
                <a:solidFill>
                  <a:srgbClr val="252525"/>
                </a:solidFill>
                <a:latin typeface="Arial" panose="020B0604020202020204" pitchFamily="34" charset="0"/>
              </a:rPr>
              <a:t>emphasizes</a:t>
            </a:r>
            <a:r>
              <a:rPr lang="en-GB" sz="2400" dirty="0">
                <a:solidFill>
                  <a:srgbClr val="252525"/>
                </a:solidFill>
                <a:latin typeface="Arial" panose="020B0604020202020204" pitchFamily="34" charset="0"/>
              </a:rPr>
              <a:t> an </a:t>
            </a:r>
            <a:r>
              <a:rPr lang="en-GB" sz="2400" b="1" dirty="0">
                <a:solidFill>
                  <a:srgbClr val="C00000"/>
                </a:solidFill>
                <a:latin typeface="Arial" panose="020B0604020202020204" pitchFamily="34" charset="0"/>
              </a:rPr>
              <a:t>investigation</a:t>
            </a:r>
            <a:r>
              <a:rPr lang="en-GB" sz="2400" dirty="0">
                <a:solidFill>
                  <a:srgbClr val="C00000"/>
                </a:solidFill>
                <a:latin typeface="Arial" panose="020B0604020202020204" pitchFamily="34" charset="0"/>
              </a:rPr>
              <a:t> </a:t>
            </a:r>
            <a:r>
              <a:rPr lang="en-GB" sz="2400" dirty="0">
                <a:solidFill>
                  <a:srgbClr val="252525"/>
                </a:solidFill>
                <a:latin typeface="Arial" panose="020B0604020202020204" pitchFamily="34" charset="0"/>
              </a:rPr>
              <a:t>of the problem and requirements, </a:t>
            </a:r>
            <a:r>
              <a:rPr lang="en-GB" sz="2400" b="1" dirty="0">
                <a:solidFill>
                  <a:srgbClr val="00B050"/>
                </a:solidFill>
                <a:latin typeface="Arial" panose="020B0604020202020204" pitchFamily="34" charset="0"/>
              </a:rPr>
              <a:t>rather than a solution</a:t>
            </a:r>
            <a:endParaRPr lang="en-US" sz="2400" b="1" dirty="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77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Application of Digital Image Analysis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90152" y="1321357"/>
            <a:ext cx="8963696" cy="2421625"/>
            <a:chOff x="90152" y="1321357"/>
            <a:chExt cx="8963696" cy="242162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152" y="1785669"/>
              <a:ext cx="8963696" cy="1957313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6266931" y="1321357"/>
              <a:ext cx="27869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Das et al. IEEE T-GSRS, 2011</a:t>
              </a:r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038392" y="1506023"/>
            <a:ext cx="5637580" cy="2913258"/>
            <a:chOff x="90152" y="3837962"/>
            <a:chExt cx="5637580" cy="291325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31322" t="7793" r="31007" b="13962"/>
            <a:stretch/>
          </p:blipFill>
          <p:spPr>
            <a:xfrm>
              <a:off x="90152" y="4022628"/>
              <a:ext cx="2756080" cy="272859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46232" y="3837962"/>
              <a:ext cx="2881500" cy="2722154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628650" y="2456837"/>
            <a:ext cx="3581400" cy="3288007"/>
            <a:chOff x="628650" y="2456837"/>
            <a:chExt cx="3581400" cy="3288007"/>
          </a:xfrm>
        </p:grpSpPr>
        <p:pic>
          <p:nvPicPr>
            <p:cNvPr id="9" name="Picture 6" descr="California_license_plate_ANPR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650" y="2456837"/>
              <a:ext cx="3581400" cy="2762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628650" y="5283179"/>
              <a:ext cx="33614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b="1" dirty="0" smtClean="0"/>
                <a:t>Licence plate recognition</a:t>
              </a:r>
              <a:endParaRPr lang="en-US" sz="2400" b="1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132233" y="2412629"/>
            <a:ext cx="7566991" cy="4136969"/>
            <a:chOff x="1132233" y="2412629"/>
            <a:chExt cx="7566991" cy="4136969"/>
          </a:xfrm>
        </p:grpSpPr>
        <p:pic>
          <p:nvPicPr>
            <p:cNvPr id="12" name="Picture 3" descr="label_trainer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7" t="11531" r="37" b="8269"/>
            <a:stretch/>
          </p:blipFill>
          <p:spPr bwMode="auto">
            <a:xfrm>
              <a:off x="1132233" y="2412629"/>
              <a:ext cx="7566991" cy="3631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 flipH="1">
              <a:off x="2419350" y="6087933"/>
              <a:ext cx="49428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b="1" dirty="0"/>
                <a:t>Land Cover Classification</a:t>
              </a:r>
              <a:endParaRPr 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10789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Basic Classes of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2400" dirty="0" smtClean="0"/>
              <a:t>Image representation and modelling</a:t>
            </a:r>
          </a:p>
          <a:p>
            <a:pPr>
              <a:lnSpc>
                <a:spcPct val="150000"/>
              </a:lnSpc>
            </a:pPr>
            <a:r>
              <a:rPr lang="en-GB" sz="2400" dirty="0" smtClean="0"/>
              <a:t>Image enhancement</a:t>
            </a:r>
          </a:p>
          <a:p>
            <a:pPr>
              <a:lnSpc>
                <a:spcPct val="150000"/>
              </a:lnSpc>
            </a:pPr>
            <a:r>
              <a:rPr lang="en-GB" sz="2400" dirty="0" smtClean="0"/>
              <a:t>Image restoration</a:t>
            </a:r>
          </a:p>
          <a:p>
            <a:pPr>
              <a:lnSpc>
                <a:spcPct val="150000"/>
              </a:lnSpc>
            </a:pPr>
            <a:r>
              <a:rPr lang="en-GB" sz="2400" dirty="0" smtClean="0"/>
              <a:t>Image analysis</a:t>
            </a:r>
          </a:p>
          <a:p>
            <a:pPr>
              <a:lnSpc>
                <a:spcPct val="150000"/>
              </a:lnSpc>
            </a:pPr>
            <a:r>
              <a:rPr lang="en-GB" sz="2400" dirty="0" smtClean="0"/>
              <a:t>Image data compression</a:t>
            </a:r>
          </a:p>
          <a:p>
            <a:pPr>
              <a:lnSpc>
                <a:spcPct val="150000"/>
              </a:lnSpc>
            </a:pPr>
            <a:r>
              <a:rPr lang="en-GB" sz="2400" dirty="0" smtClean="0"/>
              <a:t>Image </a:t>
            </a:r>
            <a:r>
              <a:rPr lang="en-GB" sz="2400" dirty="0" err="1" smtClean="0"/>
              <a:t>inpainting</a:t>
            </a:r>
            <a:endParaRPr lang="en-GB" sz="2400" dirty="0" smtClean="0"/>
          </a:p>
        </p:txBody>
      </p:sp>
    </p:spTree>
    <p:extLst>
      <p:ext uri="{BB962C8B-B14F-4D97-AF65-F5344CB8AC3E}">
        <p14:creationId xmlns:p14="http://schemas.microsoft.com/office/powerpoint/2010/main" val="154275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405189988"/>
              </p:ext>
            </p:extLst>
          </p:nvPr>
        </p:nvGraphicFramePr>
        <p:xfrm>
          <a:off x="368300" y="259616"/>
          <a:ext cx="8356600" cy="4528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130550" y="4329331"/>
            <a:ext cx="33337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/>
              <a:t>Sampling, Image transforms,</a:t>
            </a:r>
          </a:p>
          <a:p>
            <a:r>
              <a:rPr lang="en-GB" sz="2000" b="1" dirty="0" smtClean="0"/>
              <a:t>Statistical models, neighbourhood relationships</a:t>
            </a:r>
            <a:endParaRPr lang="en-US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985000" y="4329330"/>
            <a:ext cx="2895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Segmentation, Clustering, Image understanding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9083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Image enhancement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Accentuate certain image features for further image analysis task or for display</a:t>
            </a:r>
          </a:p>
          <a:p>
            <a:r>
              <a:rPr lang="en-GB" dirty="0" smtClean="0"/>
              <a:t>It does not increase the inherent image content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812" y="3121706"/>
            <a:ext cx="3764188" cy="35101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706" y="3121706"/>
            <a:ext cx="3764188" cy="351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6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663</TotalTime>
  <Words>331</Words>
  <Application>Microsoft Office PowerPoint</Application>
  <PresentationFormat>On-screen Show (4:3)</PresentationFormat>
  <Paragraphs>80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CS654: Digital Image Analysis</vt:lpstr>
      <vt:lpstr>Outline</vt:lpstr>
      <vt:lpstr>Logistics</vt:lpstr>
      <vt:lpstr>Logistics (continue)</vt:lpstr>
      <vt:lpstr>PowerPoint Presentation</vt:lpstr>
      <vt:lpstr>Application of Digital Image Analysis</vt:lpstr>
      <vt:lpstr>Basic Classes of Problems</vt:lpstr>
      <vt:lpstr>PowerPoint Presentation</vt:lpstr>
      <vt:lpstr>Image enhancement</vt:lpstr>
      <vt:lpstr>Image restoration</vt:lpstr>
      <vt:lpstr>Image analysis</vt:lpstr>
      <vt:lpstr>Image inpainting</vt:lpstr>
      <vt:lpstr>Image compression</vt:lpstr>
      <vt:lpstr>Digital images</vt:lpstr>
      <vt:lpstr>Related field of studies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CS654: Digital Image Analysis</dc:title>
  <dc:creator>iit1</dc:creator>
  <cp:lastModifiedBy>iit1</cp:lastModifiedBy>
  <cp:revision>36</cp:revision>
  <dcterms:created xsi:type="dcterms:W3CDTF">2015-07-15T04:13:21Z</dcterms:created>
  <dcterms:modified xsi:type="dcterms:W3CDTF">2015-08-02T08:44:58Z</dcterms:modified>
</cp:coreProperties>
</file>

<file path=docProps/thumbnail.jpeg>
</file>